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1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80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F058D8-1321-406F-BF04-65A5DE9E3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Zakres</a:t>
            </a:r>
            <a:br>
              <a:rPr lang="pl-PL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pl-PL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problematycznych dla Ukraińców struktur składniowych:</a:t>
            </a:r>
            <a:br>
              <a:rPr lang="pl-PL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pl-PL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prezentacja w </a:t>
            </a:r>
            <a:r>
              <a:rPr lang="pl-PL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pUBLIKACJI</a:t>
            </a:r>
            <a:r>
              <a:rPr lang="pl-PL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 </a:t>
            </a:r>
            <a:br>
              <a:rPr lang="pl-PL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pl-PL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 właściwych </a:t>
            </a:r>
            <a:r>
              <a:rPr lang="pl-PL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użyCiach</a:t>
            </a:r>
            <a:r>
              <a:rPr lang="pl-PL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br>
              <a:rPr lang="pl-PL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pl-PL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składniowych polszczyzny</a:t>
            </a:r>
            <a:br>
              <a:rPr lang="pl-PL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Alla </a:t>
            </a:r>
            <a:r>
              <a:rPr lang="pl-PL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Kravchuk</a:t>
            </a: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Narodowy Uniwersytet Lwowski </a:t>
            </a:r>
            <a:r>
              <a:rPr lang="pl-PL" sz="1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im.Iwana</a:t>
            </a:r>
            <a: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Franki</a:t>
            </a:r>
            <a:b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Uniwersytet Mikołaja Kopernika w Toruniu</a:t>
            </a:r>
            <a:b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pl-PL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DC39874-067D-43B6-BADA-1DDB9E26A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79" y="5784313"/>
            <a:ext cx="2584928" cy="98763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B028BDE-A8DA-4B46-B2EF-4E9F6F457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253" y="5789322"/>
            <a:ext cx="1054699" cy="9876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F940415-ED37-4D45-B9DE-C5003301F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693" y="5759612"/>
            <a:ext cx="1182727" cy="85961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3A491BD-F5C9-495D-BCB4-7648B8632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050" y="5729445"/>
            <a:ext cx="2725148" cy="1097375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73F98828-E453-4605-83AB-BBC7805263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902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7F447F-0642-42F3-B6F4-35128A86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Struktury w zakresie związków rządu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564F582-2846-4F7E-87A0-35FF65451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Wymagania w zakresie przypadka (z przyimkiem lub bez przyimka)</a:t>
            </a:r>
          </a:p>
          <a:p>
            <a:endParaRPr lang="pl-PL" sz="2400" dirty="0"/>
          </a:p>
          <a:p>
            <a:r>
              <a:rPr lang="pl-PL" sz="2400" dirty="0"/>
              <a:t>Wymagania przez człon nadrzędny (czasownik, rzeczownik, przymiotnik) bezokolicznika lub rzeczownika odczasownikowego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417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8445ABF-C762-4AC4-BA4F-81229562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D042741-AA7F-47C5-AAAB-459C618C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730" y="1775535"/>
            <a:ext cx="10249270" cy="4104058"/>
          </a:xfrm>
        </p:spPr>
        <p:txBody>
          <a:bodyPr>
            <a:normAutofit fontScale="70000" lnSpcReduction="20000"/>
          </a:bodyPr>
          <a:lstStyle/>
          <a:p>
            <a:r>
              <a:rPr lang="pl-PL" sz="2800" dirty="0"/>
              <a:t>To była </a:t>
            </a:r>
            <a:r>
              <a:rPr lang="pl-PL" sz="2800" u="sng" dirty="0"/>
              <a:t>możliwość otrzymać </a:t>
            </a:r>
            <a:r>
              <a:rPr lang="pl-PL" sz="2800" dirty="0"/>
              <a:t>więcej informacji o czasie okupacji 1939–1945, o tragicznych wydarzeniach II wojny światowej (39–40 (621–622) 2010); </a:t>
            </a:r>
          </a:p>
          <a:p>
            <a:r>
              <a:rPr lang="pl-PL" sz="2800" dirty="0"/>
              <a:t>Był to płynący od serca dar dla rodaków z Ukrainy, która walczy o </a:t>
            </a:r>
            <a:r>
              <a:rPr lang="pl-PL" sz="2800" u="sng" dirty="0"/>
              <a:t>prawo istnieć </a:t>
            </a:r>
            <a:r>
              <a:rPr lang="pl-PL" sz="2800" dirty="0"/>
              <a:t>(91 (674) 2014)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/>
              <a:t>Kontekst </a:t>
            </a:r>
            <a:r>
              <a:rPr lang="pl-PL" sz="2800" i="1" dirty="0"/>
              <a:t>mieć</a:t>
            </a:r>
            <a:r>
              <a:rPr lang="pl-PL" sz="2800" dirty="0"/>
              <a:t>: </a:t>
            </a:r>
          </a:p>
          <a:p>
            <a:r>
              <a:rPr lang="pl-PL" sz="2800" i="1" dirty="0"/>
              <a:t>miał możliwość otrzymać… </a:t>
            </a:r>
          </a:p>
          <a:p>
            <a:r>
              <a:rPr lang="pl-PL" sz="2800" i="1" dirty="0"/>
              <a:t>miał prawo wybrać…</a:t>
            </a:r>
          </a:p>
          <a:p>
            <a:pPr marL="0" indent="0">
              <a:buNone/>
            </a:pPr>
            <a:endParaRPr lang="pl-PL" sz="2800" i="1" dirty="0"/>
          </a:p>
          <a:p>
            <a:pPr marL="0" indent="0">
              <a:buNone/>
            </a:pPr>
            <a:r>
              <a:rPr lang="pl-PL" sz="2800" dirty="0"/>
              <a:t>Obowiązek, chęć, ochota, potrzeba, powód, możność, sposobność, szansa, ambicja, aspiracja, cierpliwość, przyjemność, nadzieja, szczęście, władza, honor, rozkaz, zadanie, zaszczyt, zwyczaj, życzenie…</a:t>
            </a:r>
          </a:p>
        </p:txBody>
      </p:sp>
    </p:spTree>
    <p:extLst>
      <p:ext uri="{BB962C8B-B14F-4D97-AF65-F5344CB8AC3E}">
        <p14:creationId xmlns:p14="http://schemas.microsoft.com/office/powerpoint/2010/main" val="302243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5DECD0-DD83-4393-9FAD-55673578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F6F1EB5-878B-4D21-B2D9-420009F07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Kontynuować grać</a:t>
            </a:r>
          </a:p>
          <a:p>
            <a:r>
              <a:rPr lang="pl-PL" sz="2400" dirty="0"/>
              <a:t>Rozpocząć uczyć się</a:t>
            </a:r>
          </a:p>
          <a:p>
            <a:r>
              <a:rPr lang="pl-PL" sz="2400" dirty="0"/>
              <a:t>Zmuszać robić</a:t>
            </a:r>
          </a:p>
          <a:p>
            <a:r>
              <a:rPr lang="pl-PL" sz="2400" dirty="0"/>
              <a:t>Zabronić wychodzić</a:t>
            </a:r>
          </a:p>
          <a:p>
            <a:r>
              <a:rPr lang="pl-PL" sz="2400" dirty="0"/>
              <a:t>Przeszkadzać odpoczywać…</a:t>
            </a:r>
          </a:p>
        </p:txBody>
      </p:sp>
    </p:spTree>
    <p:extLst>
      <p:ext uri="{BB962C8B-B14F-4D97-AF65-F5344CB8AC3E}">
        <p14:creationId xmlns:p14="http://schemas.microsoft.com/office/powerpoint/2010/main" val="253784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520AD0-9689-4ABD-B4C1-4F8D9BAF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5" y="-443884"/>
            <a:ext cx="10234039" cy="1954416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2700" dirty="0"/>
              <a:t>Proszę wybrać poprawną formę / poprawne formy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3C945764-9B60-4048-B154-DE38212FF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881" y="800596"/>
            <a:ext cx="8699258" cy="5941966"/>
          </a:xfrm>
        </p:spPr>
      </p:pic>
    </p:spTree>
    <p:extLst>
      <p:ext uri="{BB962C8B-B14F-4D97-AF65-F5344CB8AC3E}">
        <p14:creationId xmlns:p14="http://schemas.microsoft.com/office/powerpoint/2010/main" val="1713526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6312254-0596-4A8D-8D0D-EE1DB4B06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xmlns="" id="{8257EB15-6079-4409-B504-7B868D544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148207"/>
            <a:ext cx="9588861" cy="6561585"/>
          </a:xfrm>
        </p:spPr>
      </p:pic>
    </p:spTree>
    <p:extLst>
      <p:ext uri="{BB962C8B-B14F-4D97-AF65-F5344CB8AC3E}">
        <p14:creationId xmlns:p14="http://schemas.microsoft.com/office/powerpoint/2010/main" val="2688178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6C5D9F-4B0F-4A79-92FF-9D6773DA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DA1ED9B3-189D-4EC1-9BDA-906FA495C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463" y="683"/>
            <a:ext cx="10147074" cy="6903717"/>
          </a:xfrm>
        </p:spPr>
      </p:pic>
    </p:spTree>
    <p:extLst>
      <p:ext uri="{BB962C8B-B14F-4D97-AF65-F5344CB8AC3E}">
        <p14:creationId xmlns:p14="http://schemas.microsoft.com/office/powerpoint/2010/main" val="3913618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A66F8E-2D91-4767-919C-3D2A9842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87759DEA-F0E1-4585-AB98-4ECDA3B6D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382" y="612559"/>
            <a:ext cx="11282152" cy="5451212"/>
          </a:xfrm>
        </p:spPr>
      </p:pic>
    </p:spTree>
    <p:extLst>
      <p:ext uri="{BB962C8B-B14F-4D97-AF65-F5344CB8AC3E}">
        <p14:creationId xmlns:p14="http://schemas.microsoft.com/office/powerpoint/2010/main" val="1537912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239B41-3F6E-464A-9EA7-5D5A76CE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Struktury w zakresie związków zgody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A75AF66-231E-41BD-A6EC-1F2F8CC58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33491"/>
            <a:ext cx="10178322" cy="4246101"/>
          </a:xfrm>
        </p:spPr>
        <p:txBody>
          <a:bodyPr/>
          <a:lstStyle/>
          <a:p>
            <a:pPr marL="0" lvl="0" indent="0">
              <a:buClr>
                <a:srgbClr val="AD0101"/>
              </a:buClr>
              <a:buNone/>
            </a:pPr>
            <a:r>
              <a:rPr lang="pl-PL" sz="2400" b="1" dirty="0">
                <a:solidFill>
                  <a:srgbClr val="303030"/>
                </a:solidFill>
              </a:rPr>
              <a:t>Uzgodnienie „do sąsiada”</a:t>
            </a:r>
            <a:r>
              <a:rPr lang="pl-PL" sz="2400" dirty="0">
                <a:solidFill>
                  <a:srgbClr val="303030"/>
                </a:solidFill>
              </a:rPr>
              <a:t>:</a:t>
            </a:r>
          </a:p>
          <a:p>
            <a:pPr lvl="0">
              <a:lnSpc>
                <a:spcPct val="150000"/>
              </a:lnSpc>
              <a:buClr>
                <a:srgbClr val="AD0101"/>
              </a:buClr>
            </a:pPr>
            <a:r>
              <a:rPr lang="pl-PL" sz="2400" i="1" dirty="0">
                <a:solidFill>
                  <a:srgbClr val="303030"/>
                </a:solidFill>
              </a:rPr>
              <a:t>Po jednym niewielkim materialiku </a:t>
            </a:r>
            <a:r>
              <a:rPr lang="pl-PL" sz="2400" b="1" i="1" dirty="0">
                <a:solidFill>
                  <a:srgbClr val="303030"/>
                </a:solidFill>
              </a:rPr>
              <a:t>dostarczyła </a:t>
            </a:r>
            <a:r>
              <a:rPr lang="pl-PL" sz="2400" i="1" u="sng" dirty="0">
                <a:solidFill>
                  <a:srgbClr val="303030"/>
                </a:solidFill>
              </a:rPr>
              <a:t>Panka</a:t>
            </a:r>
            <a:r>
              <a:rPr lang="pl-PL" sz="2400" i="1" dirty="0">
                <a:solidFill>
                  <a:srgbClr val="303030"/>
                </a:solidFill>
              </a:rPr>
              <a:t> (prezes Anna </a:t>
            </a:r>
            <a:r>
              <a:rPr lang="pl-PL" sz="2400" i="1" dirty="0" err="1">
                <a:solidFill>
                  <a:srgbClr val="303030"/>
                </a:solidFill>
              </a:rPr>
              <a:t>Kysełyczuk</a:t>
            </a:r>
            <a:r>
              <a:rPr lang="pl-PL" sz="2400" i="1" dirty="0">
                <a:solidFill>
                  <a:srgbClr val="303030"/>
                </a:solidFill>
              </a:rPr>
              <a:t>) oraz </a:t>
            </a:r>
            <a:r>
              <a:rPr lang="pl-PL" sz="2400" i="1" u="sng" dirty="0" err="1">
                <a:solidFill>
                  <a:srgbClr val="303030"/>
                </a:solidFill>
              </a:rPr>
              <a:t>Storożyniec</a:t>
            </a:r>
            <a:r>
              <a:rPr lang="pl-PL" sz="2400" i="1" dirty="0">
                <a:solidFill>
                  <a:srgbClr val="303030"/>
                </a:solidFill>
              </a:rPr>
              <a:t> (prezes Gizela Szenderowa) </a:t>
            </a:r>
            <a:r>
              <a:rPr lang="pl-PL" sz="2400" dirty="0">
                <a:solidFill>
                  <a:srgbClr val="303030"/>
                </a:solidFill>
              </a:rPr>
              <a:t>(15-16 (587-588) 2008)</a:t>
            </a:r>
          </a:p>
          <a:p>
            <a:pPr lvl="0">
              <a:lnSpc>
                <a:spcPct val="150000"/>
              </a:lnSpc>
              <a:buClr>
                <a:srgbClr val="AD0101"/>
              </a:buClr>
            </a:pPr>
            <a:r>
              <a:rPr lang="pl-PL" sz="2400" i="1" dirty="0">
                <a:solidFill>
                  <a:srgbClr val="303030"/>
                </a:solidFill>
              </a:rPr>
              <a:t>[...] </a:t>
            </a:r>
            <a:r>
              <a:rPr lang="pl-PL" sz="2400" b="1" i="1" dirty="0">
                <a:solidFill>
                  <a:srgbClr val="303030"/>
                </a:solidFill>
              </a:rPr>
              <a:t>odbyła</a:t>
            </a:r>
            <a:r>
              <a:rPr lang="pl-PL" sz="2400" i="1" dirty="0">
                <a:solidFill>
                  <a:srgbClr val="303030"/>
                </a:solidFill>
              </a:rPr>
              <a:t> się </a:t>
            </a:r>
            <a:r>
              <a:rPr lang="pl-PL" sz="2400" i="1" u="sng" dirty="0">
                <a:solidFill>
                  <a:srgbClr val="303030"/>
                </a:solidFill>
              </a:rPr>
              <a:t>wystawa</a:t>
            </a:r>
            <a:r>
              <a:rPr lang="pl-PL" sz="2400" i="1" dirty="0">
                <a:solidFill>
                  <a:srgbClr val="303030"/>
                </a:solidFill>
              </a:rPr>
              <a:t> plonów i specjałów kulinarnych, </a:t>
            </a:r>
            <a:r>
              <a:rPr lang="pl-PL" sz="2400" i="1" u="sng" dirty="0">
                <a:solidFill>
                  <a:srgbClr val="303030"/>
                </a:solidFill>
              </a:rPr>
              <a:t>piknik</a:t>
            </a:r>
            <a:r>
              <a:rPr lang="pl-PL" sz="2400" i="1" dirty="0">
                <a:solidFill>
                  <a:srgbClr val="303030"/>
                </a:solidFill>
              </a:rPr>
              <a:t> i </a:t>
            </a:r>
            <a:r>
              <a:rPr lang="pl-PL" sz="2400" i="1" u="sng" dirty="0">
                <a:solidFill>
                  <a:srgbClr val="303030"/>
                </a:solidFill>
              </a:rPr>
              <a:t>koncert</a:t>
            </a:r>
            <a:r>
              <a:rPr lang="pl-PL" sz="2400" i="1" dirty="0">
                <a:solidFill>
                  <a:srgbClr val="303030"/>
                </a:solidFill>
              </a:rPr>
              <a:t> folklorystyczny z udziałem zespołów [...] </a:t>
            </a:r>
            <a:r>
              <a:rPr lang="pl-PL" sz="2400" dirty="0">
                <a:solidFill>
                  <a:srgbClr val="303030"/>
                </a:solidFill>
              </a:rPr>
              <a:t>(112-113 (695-696) 2016)</a:t>
            </a:r>
          </a:p>
          <a:p>
            <a:pPr lvl="0">
              <a:lnSpc>
                <a:spcPct val="150000"/>
              </a:lnSpc>
              <a:buClr>
                <a:srgbClr val="AD0101"/>
              </a:buClr>
            </a:pPr>
            <a:r>
              <a:rPr lang="pl-PL" sz="2400" b="1" i="1" dirty="0">
                <a:solidFill>
                  <a:srgbClr val="303030"/>
                </a:solidFill>
              </a:rPr>
              <a:t>Było</a:t>
            </a:r>
            <a:r>
              <a:rPr lang="pl-PL" sz="2400" i="1" dirty="0">
                <a:solidFill>
                  <a:srgbClr val="303030"/>
                </a:solidFill>
              </a:rPr>
              <a:t> </a:t>
            </a:r>
            <a:r>
              <a:rPr lang="pl-PL" sz="2400" i="1" u="sng" dirty="0">
                <a:solidFill>
                  <a:srgbClr val="303030"/>
                </a:solidFill>
              </a:rPr>
              <a:t>partnerstwo</a:t>
            </a:r>
            <a:r>
              <a:rPr lang="pl-PL" sz="2400" i="1" dirty="0">
                <a:solidFill>
                  <a:srgbClr val="303030"/>
                </a:solidFill>
              </a:rPr>
              <a:t>, </a:t>
            </a:r>
            <a:r>
              <a:rPr lang="pl-PL" sz="2400" i="1" u="sng" dirty="0">
                <a:solidFill>
                  <a:srgbClr val="303030"/>
                </a:solidFill>
              </a:rPr>
              <a:t>życzliwość</a:t>
            </a:r>
            <a:r>
              <a:rPr lang="pl-PL" sz="2400" i="1" dirty="0">
                <a:solidFill>
                  <a:srgbClr val="303030"/>
                </a:solidFill>
              </a:rPr>
              <a:t>, gorący </a:t>
            </a:r>
            <a:r>
              <a:rPr lang="pl-PL" sz="2400" i="1" u="sng" dirty="0">
                <a:solidFill>
                  <a:srgbClr val="303030"/>
                </a:solidFill>
              </a:rPr>
              <a:t>uścisk</a:t>
            </a:r>
            <a:r>
              <a:rPr lang="pl-PL" sz="2400" i="1" dirty="0">
                <a:solidFill>
                  <a:srgbClr val="303030"/>
                </a:solidFill>
              </a:rPr>
              <a:t> dłoni, szczery przyjacielski </a:t>
            </a:r>
            <a:r>
              <a:rPr lang="pl-PL" sz="2400" i="1" u="sng" dirty="0">
                <a:solidFill>
                  <a:srgbClr val="303030"/>
                </a:solidFill>
              </a:rPr>
              <a:t>uśmiech</a:t>
            </a:r>
            <a:r>
              <a:rPr lang="pl-PL" sz="2400" i="1" dirty="0">
                <a:solidFill>
                  <a:srgbClr val="303030"/>
                </a:solidFill>
              </a:rPr>
              <a:t> </a:t>
            </a:r>
            <a:r>
              <a:rPr lang="pl-PL" sz="2400" dirty="0">
                <a:solidFill>
                  <a:srgbClr val="303030"/>
                </a:solidFill>
              </a:rPr>
              <a:t>(39-40 (621-622) 2010)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525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AA1BD7-2649-40DF-931E-77C81078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Struktury orzecznika przymiotnego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E604DA1-B5AE-42C8-B81E-6FE447402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/>
          <a:lstStyle/>
          <a:p>
            <a:r>
              <a:rPr lang="pl-PL" sz="2400" i="1" dirty="0"/>
              <a:t>Ta nowa strona w historii tej świątyni i </a:t>
            </a:r>
            <a:r>
              <a:rPr lang="pl-PL" sz="2400" i="1" dirty="0" err="1"/>
              <a:t>Czerniowiec</a:t>
            </a:r>
            <a:r>
              <a:rPr lang="pl-PL" sz="2400" i="1" dirty="0"/>
              <a:t> już </a:t>
            </a:r>
            <a:r>
              <a:rPr lang="pl-PL" sz="2400" i="1" u="sng" dirty="0"/>
              <a:t>jest </a:t>
            </a:r>
            <a:r>
              <a:rPr lang="pl-PL" sz="2400" i="1" dirty="0"/>
              <a:t>niesamowicie </a:t>
            </a:r>
            <a:r>
              <a:rPr lang="pl-PL" sz="2400" b="1" i="1" dirty="0"/>
              <a:t>ciekawą</a:t>
            </a:r>
            <a:r>
              <a:rPr lang="pl-PL" sz="2400" i="1" dirty="0"/>
              <a:t> dla młodych naukowców </a:t>
            </a:r>
            <a:r>
              <a:rPr lang="pl-PL" sz="2400" dirty="0"/>
              <a:t>(87 (670) 2014)</a:t>
            </a:r>
            <a:endParaRPr lang="uk-UA" sz="2400" dirty="0"/>
          </a:p>
          <a:p>
            <a:r>
              <a:rPr lang="pl-PL" sz="2400" i="1" dirty="0"/>
              <a:t>Gazeta polepszyła swój wygląd zewnętrzny, </a:t>
            </a:r>
            <a:r>
              <a:rPr lang="pl-PL" sz="2400" i="1" u="sng" dirty="0"/>
              <a:t>stała się </a:t>
            </a:r>
            <a:r>
              <a:rPr lang="pl-PL" sz="2400" b="1" i="1" dirty="0"/>
              <a:t>kolorową</a:t>
            </a:r>
            <a:r>
              <a:rPr lang="pl-PL" sz="2400" i="1" dirty="0"/>
              <a:t> </a:t>
            </a:r>
            <a:r>
              <a:rPr lang="pl-PL" sz="2400" dirty="0"/>
              <a:t>(15-16 (587-588) 2008)</a:t>
            </a:r>
          </a:p>
          <a:p>
            <a:r>
              <a:rPr lang="pl-PL" sz="2400" b="1" i="1" dirty="0"/>
              <a:t>Podstawowym</a:t>
            </a:r>
            <a:r>
              <a:rPr lang="pl-PL" sz="2400" i="1" dirty="0"/>
              <a:t>, na co chcę zwrócić uwagę, </a:t>
            </a:r>
            <a:r>
              <a:rPr lang="pl-PL" sz="2400" i="1" u="sng" dirty="0"/>
              <a:t>jest</a:t>
            </a:r>
            <a:r>
              <a:rPr lang="pl-PL" sz="2400" i="1" dirty="0"/>
              <a:t> to, że redakcja „GPB” wyraźnie przestrzega tezy programowej, którą umieściliśmy w pierwszym numerze </a:t>
            </a:r>
            <a:r>
              <a:rPr lang="pl-PL" sz="2400" dirty="0"/>
              <a:t>(15-16 (587-588) 2008)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6119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B7C844-6CD7-4B08-B737-471B2281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Struktury bezosobowe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689806C-72CF-47C4-96EB-ACB9C6AC0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625" y="1322773"/>
            <a:ext cx="10178322" cy="4492101"/>
          </a:xfrm>
        </p:spPr>
        <p:txBody>
          <a:bodyPr>
            <a:normAutofit lnSpcReduction="10000"/>
          </a:bodyPr>
          <a:lstStyle/>
          <a:p>
            <a:r>
              <a:rPr lang="pl-PL" sz="2600" i="1" dirty="0"/>
              <a:t>Cel wizyty </a:t>
            </a:r>
            <a:r>
              <a:rPr lang="pl-PL" sz="2600" b="1" i="1" dirty="0"/>
              <a:t>anonsował się</a:t>
            </a:r>
            <a:r>
              <a:rPr lang="pl-PL" sz="2600" i="1" dirty="0"/>
              <a:t>, jako pierwszy rejs lotniczy do Łodzi </a:t>
            </a:r>
            <a:r>
              <a:rPr lang="pl-PL" sz="2600" dirty="0"/>
              <a:t>(28-29 (610-611) 2009)</a:t>
            </a:r>
          </a:p>
          <a:p>
            <a:r>
              <a:rPr lang="pl-PL" sz="2600" i="1" dirty="0"/>
              <a:t>W Ukrainie </a:t>
            </a:r>
            <a:r>
              <a:rPr lang="pl-PL" sz="2600" b="1" i="1" dirty="0"/>
              <a:t>uprawiają</a:t>
            </a:r>
            <a:r>
              <a:rPr lang="pl-PL" sz="2600" i="1" dirty="0"/>
              <a:t> pszenicę</a:t>
            </a:r>
            <a:r>
              <a:rPr lang="pl-PL" sz="2600" dirty="0"/>
              <a:t>.</a:t>
            </a:r>
          </a:p>
          <a:p>
            <a:pPr marL="0" indent="0">
              <a:buNone/>
            </a:pPr>
            <a:endParaRPr lang="pl-PL" sz="2600" dirty="0"/>
          </a:p>
          <a:p>
            <a:pPr>
              <a:lnSpc>
                <a:spcPct val="150000"/>
              </a:lnSpc>
            </a:pPr>
            <a:r>
              <a:rPr lang="pl-PL" sz="2600" i="1" dirty="0"/>
              <a:t>Ołtarz </a:t>
            </a:r>
            <a:r>
              <a:rPr lang="pl-PL" sz="2600" b="1" i="1" dirty="0"/>
              <a:t>było ozdobiono </a:t>
            </a:r>
            <a:r>
              <a:rPr lang="pl-PL" sz="2600" i="1" dirty="0"/>
              <a:t>żywymi kwiatami, przygotowano stół z darami ofiarnymi </a:t>
            </a:r>
            <a:r>
              <a:rPr lang="pl-PL" sz="2600" dirty="0"/>
              <a:t>(26-27 (608-609) 2009)</a:t>
            </a:r>
          </a:p>
          <a:p>
            <a:pPr>
              <a:lnSpc>
                <a:spcPct val="150000"/>
              </a:lnSpc>
            </a:pPr>
            <a:r>
              <a:rPr lang="pl-PL" sz="2600" i="1" dirty="0"/>
              <a:t>Na niej </a:t>
            </a:r>
            <a:r>
              <a:rPr lang="pl-PL" sz="2600" b="1" i="1" dirty="0"/>
              <a:t>jest przyjęto </a:t>
            </a:r>
            <a:r>
              <a:rPr lang="pl-PL" sz="2600" i="1" dirty="0"/>
              <a:t>Apel do obywateli wielonarodowych regionów Europy Środkowo-Wschodniej </a:t>
            </a:r>
            <a:r>
              <a:rPr lang="pl-PL" sz="2600" dirty="0"/>
              <a:t>(25(607) 2009)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4673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7710D3-4737-4C92-869A-FD7A36E7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Projekt badawczo-dydaktyczny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finansowany przez Narodową Agencję Wymiany Akademickiej </a:t>
            </a:r>
            <a:br>
              <a:rPr lang="pl-PL" sz="2400" dirty="0"/>
            </a:br>
            <a:r>
              <a:rPr lang="pl-PL" sz="2400" dirty="0"/>
              <a:t>w ramach programu POLONISTA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B90261A-5FD4-4A9B-A81E-A6BED5442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Wzajemny transfer językoznawstwo – glottodydaktyka: </a:t>
            </a:r>
          </a:p>
          <a:p>
            <a:pPr marL="0" indent="0">
              <a:buNone/>
            </a:pPr>
            <a:r>
              <a:rPr lang="pl-PL" sz="2800" dirty="0"/>
              <a:t>współczesne problemy normatywne składni w języku ogólnopolskim </a:t>
            </a:r>
          </a:p>
          <a:p>
            <a:pPr marL="0" indent="0">
              <a:buNone/>
            </a:pPr>
            <a:r>
              <a:rPr lang="pl-PL" sz="2800" dirty="0"/>
              <a:t>i w polszczyźnie użytkowników z pierwszym językiem ukraińskim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845C190-B037-4791-83A1-7DE011ACF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101" y="4524501"/>
            <a:ext cx="5106618" cy="195111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DC5AF55-98CD-485C-9289-6E6A6FD3A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418" y="4492365"/>
            <a:ext cx="2117914" cy="198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15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319BF6-35FC-469D-9991-4E17C882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Struktury SZYKU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C073BB7-0059-4F00-9E6D-E927711F2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586" y="1589103"/>
            <a:ext cx="10311414" cy="4290489"/>
          </a:xfrm>
        </p:spPr>
        <p:txBody>
          <a:bodyPr>
            <a:normAutofit/>
          </a:bodyPr>
          <a:lstStyle/>
          <a:p>
            <a:endParaRPr lang="uk-UA" sz="2400" i="1" dirty="0"/>
          </a:p>
          <a:p>
            <a:r>
              <a:rPr lang="pl-PL" sz="2400" i="1" dirty="0"/>
              <a:t>Wasyl urodził</a:t>
            </a:r>
            <a:r>
              <a:rPr lang="uk-UA" sz="2400" i="1" dirty="0"/>
              <a:t> </a:t>
            </a:r>
            <a:r>
              <a:rPr lang="pl-PL" sz="2400" i="1" dirty="0"/>
              <a:t>się we wsi Wielki </a:t>
            </a:r>
            <a:r>
              <a:rPr lang="pl-PL" sz="2400" i="1" dirty="0" err="1"/>
              <a:t>Połowieck</a:t>
            </a:r>
            <a:r>
              <a:rPr lang="pl-PL" sz="2400" i="1" dirty="0"/>
              <a:t> </a:t>
            </a:r>
            <a:r>
              <a:rPr lang="pl-PL" sz="2400" b="1" i="1" dirty="0" err="1"/>
              <a:t>skwirskiego</a:t>
            </a:r>
            <a:r>
              <a:rPr lang="pl-PL" sz="2400" b="1" i="1" dirty="0"/>
              <a:t> rejonu</a:t>
            </a:r>
            <a:r>
              <a:rPr lang="pl-PL" sz="2400" i="1" dirty="0"/>
              <a:t> </a:t>
            </a:r>
            <a:r>
              <a:rPr lang="pl-PL" sz="2400" dirty="0"/>
              <a:t>(15-16 (587-588) 2008)</a:t>
            </a:r>
          </a:p>
          <a:p>
            <a:r>
              <a:rPr lang="pl-PL" sz="2400" i="1" dirty="0"/>
              <a:t>Przecież uroczyste otwarcie festiwalu rozpoczęło się o </a:t>
            </a:r>
            <a:r>
              <a:rPr lang="pl-PL" sz="2400" b="1" i="1" dirty="0"/>
              <a:t>18-tej godzinie </a:t>
            </a:r>
            <a:r>
              <a:rPr lang="pl-PL" sz="2400" dirty="0"/>
              <a:t>(26-27 (608-609) 2009)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9328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CB24A9-4163-41C8-B74A-29C25ABC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0F36636-F894-4951-ADDB-A55B28632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i="1" dirty="0"/>
              <a:t>Autor wymienia dziesiątki nazwisk nauczycieli, inżynierów, architektów, lekarzy, polityków, </a:t>
            </a:r>
            <a:r>
              <a:rPr lang="pl-PL" sz="2400" b="1" i="1" dirty="0"/>
              <a:t>życie których</a:t>
            </a:r>
            <a:r>
              <a:rPr lang="pl-PL" sz="2400" i="1" dirty="0"/>
              <a:t> już należy do historii </a:t>
            </a:r>
            <a:r>
              <a:rPr lang="pl-PL" sz="2400" dirty="0"/>
              <a:t>(95 (678) 2015)</a:t>
            </a:r>
            <a:endParaRPr lang="uk-UA" sz="2400" dirty="0"/>
          </a:p>
          <a:p>
            <a:r>
              <a:rPr lang="pl-PL" sz="2400" i="1" dirty="0"/>
              <a:t>Pan Władysław wręczył jubilatom cenny prezent, pamiętny adres, a także doniczkę „Ogień”, </a:t>
            </a:r>
            <a:r>
              <a:rPr lang="pl-PL" sz="2400" b="1" i="1" dirty="0"/>
              <a:t>kwiat jakiego</a:t>
            </a:r>
            <a:r>
              <a:rPr lang="pl-PL" sz="2400" i="1" dirty="0"/>
              <a:t> promienieje, jak autentyczny język ognia, a życzył, aby od niego zapałało się niemało serc w społeczności niemieckiej kraju</a:t>
            </a:r>
            <a:r>
              <a:rPr lang="pl-PL" sz="2400" dirty="0"/>
              <a:t> (36-37 (618-619) 2010)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5530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892CB7-A49D-4031-8614-B1F7141E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530E0C-B75E-41B7-8946-A242E311C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sz="3200" b="1" dirty="0"/>
              <a:t>Dziękuję za uwagę!</a:t>
            </a:r>
            <a:endParaRPr lang="uk-UA" sz="3200" b="1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0C84DFF-0070-4846-B65E-2B2C5D087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70" y="5668387"/>
            <a:ext cx="2584928" cy="98763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B2B8FF3-B41D-473A-876C-E81EB8577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860" y="5668387"/>
            <a:ext cx="1054699" cy="9876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8A2B745-EF3E-42AF-AC09-9F9272D52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174" y="5732400"/>
            <a:ext cx="1182727" cy="85961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4140F27-7A1B-4F4C-B260-953879E5E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8827" y="5558650"/>
            <a:ext cx="2725148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3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1B2DA6-8804-4827-A153-9A3F4152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/>
              <a:t>Strona projektu:</a:t>
            </a:r>
            <a:br>
              <a:rPr lang="pl-PL" sz="2700" dirty="0"/>
            </a:br>
            <a:r>
              <a:rPr lang="pl-PL" sz="2700" dirty="0"/>
              <a:t>https://polonista.umk.pl/pages/home/</a:t>
            </a:r>
            <a:r>
              <a:rPr lang="pl-PL" sz="5400" dirty="0"/>
              <a:t/>
            </a:r>
            <a:br>
              <a:rPr lang="pl-PL" sz="54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EE617B9-FE3F-4E3C-AB0A-3C7EF5E1E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DEEC7DF-81C4-416B-9B16-01BF432DC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798" y="1335433"/>
            <a:ext cx="3895920" cy="2989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3A1E453-535D-4BDA-BE6E-ABFF5B4D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904" y="0"/>
            <a:ext cx="4139729" cy="348630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8E65CC7-8DC1-427C-AB31-9E89994B9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987" y="3486305"/>
            <a:ext cx="4139729" cy="327941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7EAFE39-BB98-4392-A614-694647A69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51" y="3433118"/>
            <a:ext cx="4192823" cy="327941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A7F8CB32-2D0D-4072-940C-B8776F264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5832" y="3424882"/>
            <a:ext cx="3425605" cy="32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9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AEE427-EA8E-4D4F-A376-CB705F408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Kompendium językoznawczo-dydaktyczne</a:t>
            </a:r>
            <a:r>
              <a:rPr lang="pl-PL" sz="5400" dirty="0"/>
              <a:t/>
            </a:r>
            <a:br>
              <a:rPr lang="pl-PL" sz="54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2FE8AAA-CFAE-4012-ADEB-41F5BC3C8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„Właściwe użycia składniowe polszczyzny. </a:t>
            </a:r>
          </a:p>
          <a:p>
            <a:pPr marL="0" indent="0">
              <a:buNone/>
            </a:pPr>
            <a:r>
              <a:rPr lang="pl-PL" sz="2400" b="1" dirty="0"/>
              <a:t>Poradnik z ćwiczeniami </a:t>
            </a:r>
          </a:p>
          <a:p>
            <a:pPr marL="0" indent="0">
              <a:buNone/>
            </a:pPr>
            <a:r>
              <a:rPr lang="pl-PL" sz="2400" b="1" dirty="0"/>
              <a:t>nie tylko dla Ukraińców</a:t>
            </a:r>
            <a:r>
              <a:rPr lang="pl-PL" sz="2400" dirty="0"/>
              <a:t>”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5D1C5D7-A25A-4954-90C8-CCA51B20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298" y="2003387"/>
            <a:ext cx="4456562" cy="359695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B4C364B-6FB4-4648-80AB-D1A2EE91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70" y="5668387"/>
            <a:ext cx="2584928" cy="9876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ACA07D91-867D-49D0-9BB4-405285951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191" y="5668387"/>
            <a:ext cx="1054699" cy="98763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503569B-8EB5-4C7C-B93D-3B2741B7F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483" y="5722756"/>
            <a:ext cx="1182727" cy="85961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2D0F428-5243-4CBF-9FCA-557553D90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5712" y="5613518"/>
            <a:ext cx="2725148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0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FC88C9-B063-4ED2-A51E-1C70F4F9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SPIS TREŚCI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5F5771D-8702-4EE9-9F63-497A0B10C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699" y="1464815"/>
            <a:ext cx="10178322" cy="4761007"/>
          </a:xfrm>
        </p:spPr>
        <p:txBody>
          <a:bodyPr>
            <a:noAutofit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dirty="0"/>
              <a:t>WSTĘP</a:t>
            </a:r>
          </a:p>
          <a:p>
            <a:r>
              <a:rPr lang="pl-PL" dirty="0"/>
              <a:t>CZĘŚĆ 1. : Zagadnienia normatywne współczesnej polskiej składni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CZĘŚĆ 2. Zarys problematycznych dla Ukraińców struktur składniowych </a:t>
            </a:r>
          </a:p>
          <a:p>
            <a:pPr marL="0" indent="0">
              <a:buNone/>
            </a:pPr>
            <a:r>
              <a:rPr lang="pl-PL" dirty="0"/>
              <a:t>   oraz ćwiczenia przykładowe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CZĘŚĆ 3. Struktury z wymaganym przypadkiem: słowniczek polsko-ukraiński, komentarze normatywne, ćwiczenia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LITERATURA </a:t>
            </a:r>
          </a:p>
        </p:txBody>
      </p:sp>
    </p:spTree>
    <p:extLst>
      <p:ext uri="{BB962C8B-B14F-4D97-AF65-F5344CB8AC3E}">
        <p14:creationId xmlns:p14="http://schemas.microsoft.com/office/powerpoint/2010/main" val="217646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59DDD9-FE95-4697-B68D-6608EE99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E2FA4EB-B3B1-483D-960E-D1CBF6E4C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038" y="1874517"/>
            <a:ext cx="10053961" cy="4005075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CZĘŚĆ 1. WPROWADZENIE: Zagadnienia normatywne współczesnej polskiej składni</a:t>
            </a:r>
          </a:p>
          <a:p>
            <a:pPr marL="0" indent="0">
              <a:buNone/>
            </a:pPr>
            <a:r>
              <a:rPr lang="pl-PL" sz="2400" dirty="0"/>
              <a:t>	1.1. Od poprawności językowej do właściwych użyć języka</a:t>
            </a:r>
          </a:p>
          <a:p>
            <a:pPr marL="0" indent="0">
              <a:buNone/>
            </a:pPr>
            <a:r>
              <a:rPr lang="pl-PL" sz="2400" dirty="0"/>
              <a:t>	1.2. Źródła informacji o współczesnej normie składniowej</a:t>
            </a:r>
          </a:p>
          <a:p>
            <a:pPr marL="0" indent="0">
              <a:buNone/>
            </a:pPr>
            <a:r>
              <a:rPr lang="pl-PL" sz="2400" dirty="0"/>
              <a:t>		1.2.1. Składnia we współczesnych poradnikach i słownikach </a:t>
            </a:r>
          </a:p>
          <a:p>
            <a:pPr marL="0" indent="0">
              <a:buNone/>
            </a:pPr>
            <a:r>
              <a:rPr lang="pl-PL" sz="2400" dirty="0"/>
              <a:t>		1.2.3. Rola badań korpusowych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755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DCEF171-E60D-4175-8F4C-F858CE6A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5294AAB-73A4-4425-9144-37963A675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831" y="1189608"/>
            <a:ext cx="10895788" cy="5145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CZĘŚĆ 2. Zarys problematycznych dla Ukraińców struktur składniowych oraz ćwiczenia przykładowe</a:t>
            </a:r>
          </a:p>
          <a:p>
            <a:pPr marL="0" indent="0">
              <a:buNone/>
            </a:pPr>
            <a:r>
              <a:rPr lang="pl-PL" sz="2400" dirty="0"/>
              <a:t>	2.1. Struktury w zakresie związków rządu </a:t>
            </a:r>
          </a:p>
          <a:p>
            <a:pPr marL="0" indent="0">
              <a:buNone/>
            </a:pPr>
            <a:r>
              <a:rPr lang="pl-PL" sz="2400" dirty="0"/>
              <a:t>	2.2. Struktury w zakresie związków zgody</a:t>
            </a:r>
          </a:p>
          <a:p>
            <a:pPr marL="0" indent="0">
              <a:buNone/>
            </a:pPr>
            <a:r>
              <a:rPr lang="pl-PL" sz="2400" dirty="0"/>
              <a:t>	2.3. Struktury orzecznika przymiotnego</a:t>
            </a:r>
          </a:p>
          <a:p>
            <a:pPr marL="0" indent="0">
              <a:buNone/>
            </a:pPr>
            <a:r>
              <a:rPr lang="pl-PL" sz="2400" dirty="0"/>
              <a:t>	2.4. Struktury bezosobowe</a:t>
            </a:r>
          </a:p>
          <a:p>
            <a:pPr marL="0" indent="0">
              <a:buNone/>
            </a:pPr>
            <a:r>
              <a:rPr lang="pl-PL" sz="2400" dirty="0"/>
              <a:t>	2.5. Struktury szyku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234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ADEF31-DF06-45C2-9E05-DD3967E5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1C60E1B-7A1F-422D-8126-42B77FDE1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076" y="1420427"/>
            <a:ext cx="10346924" cy="4459165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CZĘŚĆ 3. Struktury z wymaganym przypadkiem: słowniczek polsko-ukraiński, komentarze normatywne, ćwiczenia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	3.1. Wprowadzenie</a:t>
            </a:r>
          </a:p>
          <a:p>
            <a:pPr marL="0" indent="0">
              <a:buNone/>
            </a:pPr>
            <a:r>
              <a:rPr lang="pl-PL" sz="2400" dirty="0"/>
              <a:t>	3.2. Połączenia z dopełniaczem</a:t>
            </a:r>
          </a:p>
          <a:p>
            <a:pPr marL="0" indent="0">
              <a:buNone/>
            </a:pPr>
            <a:r>
              <a:rPr lang="pl-PL" sz="2400" dirty="0"/>
              <a:t>	3.3. Połączenia z celownikiem</a:t>
            </a:r>
          </a:p>
          <a:p>
            <a:pPr marL="0" indent="0">
              <a:buNone/>
            </a:pPr>
            <a:r>
              <a:rPr lang="pl-PL" sz="2400" dirty="0"/>
              <a:t>	3.4. Połączenia z biernikiem</a:t>
            </a:r>
          </a:p>
          <a:p>
            <a:pPr marL="0" indent="0">
              <a:buNone/>
            </a:pPr>
            <a:r>
              <a:rPr lang="pl-PL" sz="2400" dirty="0"/>
              <a:t>	3.5. Połączenia z narzędnikiem</a:t>
            </a:r>
          </a:p>
          <a:p>
            <a:pPr marL="0" indent="0">
              <a:buNone/>
            </a:pPr>
            <a:r>
              <a:rPr lang="pl-PL" sz="2400" dirty="0"/>
              <a:t>	3.6. Połączenia z miejscownikiem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886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CE978E-AD83-47B4-8FEF-86B5F269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/>
              <a:t>Część 2:</a:t>
            </a:r>
            <a:br>
              <a:rPr lang="pl-PL" sz="4000" dirty="0"/>
            </a:br>
            <a:r>
              <a:rPr lang="pl-PL" sz="4000" dirty="0"/>
              <a:t>Przykłady odstępstw od normy 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23EE5246-9C03-4E3B-83B8-D0D930217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406" y="3124940"/>
            <a:ext cx="10080594" cy="275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„Gazeta Polska Bukowiny” 2007-2020</a:t>
            </a:r>
          </a:p>
          <a:p>
            <a:pPr marL="0" indent="0">
              <a:buNone/>
            </a:pPr>
            <a:r>
              <a:rPr lang="pl-PL" dirty="0"/>
              <a:t>ukazuje się w Ukrainie od 2007 r. </a:t>
            </a:r>
          </a:p>
          <a:p>
            <a:pPr marL="0" indent="0">
              <a:buNone/>
            </a:pPr>
            <a:r>
              <a:rPr lang="pl-PL" dirty="0"/>
              <a:t>(kontynuatorka „Gazety Polskiej”, 1883–1940) </a:t>
            </a:r>
          </a:p>
          <a:p>
            <a:pPr marL="0" indent="0">
              <a:buNone/>
            </a:pPr>
            <a:r>
              <a:rPr lang="pl-PL" dirty="0"/>
              <a:t>http://bukpolonia.cv.ua/index.php/pl/gazeta-polska-bukowiny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Ok. 400 przykładów odstępstw od ogólnopolskiej normy składniowej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FEB9383-AAD0-431C-8D14-0397E04EF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927" y="1733451"/>
            <a:ext cx="4319995" cy="25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24759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491</TotalTime>
  <Words>624</Words>
  <Application>Microsoft Office PowerPoint</Application>
  <PresentationFormat>Panoramiczny</PresentationFormat>
  <Paragraphs>90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Corbel</vt:lpstr>
      <vt:lpstr>Gill Sans MT</vt:lpstr>
      <vt:lpstr>Impact</vt:lpstr>
      <vt:lpstr>Znaczek</vt:lpstr>
      <vt:lpstr>Zakres problematycznych dla Ukraińców struktur składniowych: prezentacja w pUBLIKACJI   o właściwych użyCiach  składniowych polszczyzny  Alla Kravchuk  Narodowy Uniwersytet Lwowski im.Iwana Franki Uniwersytet Mikołaja Kopernika w Toruniu </vt:lpstr>
      <vt:lpstr>Projekt badawczo-dydaktyczny  finansowany przez Narodową Agencję Wymiany Akademickiej  w ramach programu POLONISTA  </vt:lpstr>
      <vt:lpstr>Strona projektu: https://polonista.umk.pl/pages/home/ </vt:lpstr>
      <vt:lpstr>Kompendium językoznawczo-dydaktyczne </vt:lpstr>
      <vt:lpstr>SPIS TREŚCI</vt:lpstr>
      <vt:lpstr>Prezentacja programu PowerPoint</vt:lpstr>
      <vt:lpstr>Prezentacja programu PowerPoint</vt:lpstr>
      <vt:lpstr>Prezentacja programu PowerPoint</vt:lpstr>
      <vt:lpstr>Część 2: Przykłady odstępstw od normy  </vt:lpstr>
      <vt:lpstr>Struktury w zakresie związków rządu  </vt:lpstr>
      <vt:lpstr>Prezentacja programu PowerPoint</vt:lpstr>
      <vt:lpstr>Prezentacja programu PowerPoint</vt:lpstr>
      <vt:lpstr> Proszę wybrać poprawną formę / poprawne formy </vt:lpstr>
      <vt:lpstr>Prezentacja programu PowerPoint</vt:lpstr>
      <vt:lpstr>Prezentacja programu PowerPoint</vt:lpstr>
      <vt:lpstr>Prezentacja programu PowerPoint</vt:lpstr>
      <vt:lpstr>Struktury w zakresie związków zgody </vt:lpstr>
      <vt:lpstr>Struktury orzecznika przymiotnego</vt:lpstr>
      <vt:lpstr>Struktury bezosobowe</vt:lpstr>
      <vt:lpstr>Struktury SZYKU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Zakres  problematycznych dla Ukraińców struktur składniowych: prezentacja w poradniku właściwych użyć składniowych polszczyzny  Alla Kravchuk</dc:title>
  <dc:creator>U</dc:creator>
  <cp:lastModifiedBy>R1</cp:lastModifiedBy>
  <cp:revision>29</cp:revision>
  <dcterms:created xsi:type="dcterms:W3CDTF">2024-06-10T16:29:58Z</dcterms:created>
  <dcterms:modified xsi:type="dcterms:W3CDTF">2024-09-13T21:18:23Z</dcterms:modified>
</cp:coreProperties>
</file>